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4" r:id="rId1"/>
  </p:sldMasterIdLst>
  <p:sldIdLst>
    <p:sldId id="256" r:id="rId2"/>
    <p:sldId id="259" r:id="rId3"/>
    <p:sldId id="258" r:id="rId4"/>
    <p:sldId id="261" r:id="rId5"/>
    <p:sldId id="257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7B11CDC-7344-0A4E-AAEB-9B35C00B9D93}" type="datetimeFigureOut">
              <a:rPr lang="en-US" smtClean="0"/>
              <a:t>12/2/2013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DCE172B8-8B83-FC44-92B8-7FD1BE5079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92776" y="1102868"/>
            <a:ext cx="5814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Who marries whom and why</a:t>
            </a:r>
          </a:p>
          <a:p>
            <a:pPr algn="ctr"/>
            <a:endParaRPr lang="en-US" dirty="0"/>
          </a:p>
          <a:p>
            <a:pPr algn="ctr"/>
            <a:endParaRPr 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2679925" y="1839631"/>
            <a:ext cx="364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Eugene </a:t>
            </a:r>
            <a:r>
              <a:rPr lang="en-US" dirty="0" err="1"/>
              <a:t>Choo</a:t>
            </a:r>
            <a:r>
              <a:rPr lang="en-US" dirty="0"/>
              <a:t> &amp; Aloysius </a:t>
            </a:r>
            <a:r>
              <a:rPr lang="en-US" dirty="0" err="1"/>
              <a:t>Siow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39642" y="4879647"/>
            <a:ext cx="37601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University of </a:t>
            </a:r>
            <a:r>
              <a:rPr lang="en-US" dirty="0"/>
              <a:t>University of Chicago Press in its journal </a:t>
            </a:r>
            <a:r>
              <a:rPr lang="en-US" dirty="0" smtClean="0"/>
              <a:t>of </a:t>
            </a:r>
            <a:r>
              <a:rPr lang="en-US" dirty="0"/>
              <a:t>Political Economy</a:t>
            </a:r>
            <a:endParaRPr lang="th-TH" dirty="0"/>
          </a:p>
        </p:txBody>
      </p:sp>
      <p:sp>
        <p:nvSpPr>
          <p:cNvPr id="10" name="TextBox 9"/>
          <p:cNvSpPr txBox="1"/>
          <p:nvPr/>
        </p:nvSpPr>
        <p:spPr>
          <a:xfrm>
            <a:off x="401652" y="6001429"/>
            <a:ext cx="73581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>
                <a:solidFill>
                  <a:schemeClr val="bg1"/>
                </a:solidFill>
              </a:rPr>
              <a:t>Reference: </a:t>
            </a:r>
            <a:r>
              <a:rPr lang="en-US" sz="1600" dirty="0" err="1">
                <a:solidFill>
                  <a:schemeClr val="bg1"/>
                </a:solidFill>
              </a:rPr>
              <a:t>Choo</a:t>
            </a:r>
            <a:r>
              <a:rPr lang="en-US" sz="1600" dirty="0">
                <a:solidFill>
                  <a:schemeClr val="bg1"/>
                </a:solidFill>
              </a:rPr>
              <a:t>, </a:t>
            </a:r>
            <a:r>
              <a:rPr lang="en-US" sz="1600" dirty="0" smtClean="0">
                <a:solidFill>
                  <a:schemeClr val="bg1"/>
                </a:solidFill>
              </a:rPr>
              <a:t>E., &amp; </a:t>
            </a:r>
            <a:r>
              <a:rPr lang="en-US" sz="1600" dirty="0" err="1" smtClean="0">
                <a:solidFill>
                  <a:schemeClr val="bg1"/>
                </a:solidFill>
              </a:rPr>
              <a:t>Siow</a:t>
            </a:r>
            <a:r>
              <a:rPr lang="en-US" sz="1600" dirty="0" smtClean="0">
                <a:solidFill>
                  <a:schemeClr val="bg1"/>
                </a:solidFill>
              </a:rPr>
              <a:t>, A. </a:t>
            </a:r>
            <a:r>
              <a:rPr lang="en-US" sz="1500" dirty="0" smtClean="0">
                <a:solidFill>
                  <a:schemeClr val="bg1"/>
                </a:solidFill>
              </a:rPr>
              <a:t>(2001). </a:t>
            </a:r>
            <a:r>
              <a:rPr lang="en-US" sz="1600" dirty="0">
                <a:solidFill>
                  <a:schemeClr val="bg1"/>
                </a:solidFill>
              </a:rPr>
              <a:t>Who Marries Whom and Why</a:t>
            </a:r>
            <a:r>
              <a:rPr lang="en-US" sz="1500" i="1" dirty="0" smtClean="0">
                <a:solidFill>
                  <a:schemeClr val="bg1"/>
                </a:solidFill>
              </a:rPr>
              <a:t>.</a:t>
            </a:r>
            <a:r>
              <a:rPr lang="en-US" sz="1500" dirty="0" smtClean="0">
                <a:solidFill>
                  <a:schemeClr val="bg1"/>
                </a:solidFill>
              </a:rPr>
              <a:t> </a:t>
            </a:r>
            <a:r>
              <a:rPr lang="en-US" sz="1600" i="1" dirty="0">
                <a:solidFill>
                  <a:schemeClr val="bg1"/>
                </a:solidFill>
              </a:rPr>
              <a:t>Journal of Political Economy</a:t>
            </a:r>
            <a:r>
              <a:rPr lang="en-US" sz="1500" dirty="0" smtClean="0">
                <a:solidFill>
                  <a:schemeClr val="bg1"/>
                </a:solidFill>
              </a:rPr>
              <a:t>. Retrieved from: http://www.jstor.org/stable/10.1086/498585</a:t>
            </a:r>
            <a:endParaRPr lang="en-US" sz="1500" dirty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19717" y="119641"/>
            <a:ext cx="2702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Patcharapol</a:t>
            </a:r>
            <a:r>
              <a:rPr lang="en-US" dirty="0" smtClean="0"/>
              <a:t>  </a:t>
            </a:r>
            <a:r>
              <a:rPr lang="en-US" dirty="0" err="1" smtClean="0"/>
              <a:t>Lekhavanij</a:t>
            </a:r>
            <a:endParaRPr lang="en-US" dirty="0" smtClean="0"/>
          </a:p>
          <a:p>
            <a:r>
              <a:rPr lang="en-US" dirty="0" smtClean="0"/>
              <a:t>5304640625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77661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9555" y="2582743"/>
            <a:ext cx="754096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1.This paper studied and developed transferable utility model of the marriage market by using many variables for example the social variable, and etc.</a:t>
            </a:r>
          </a:p>
          <a:p>
            <a:endParaRPr lang="en-US" dirty="0" smtClean="0"/>
          </a:p>
          <a:p>
            <a:r>
              <a:rPr lang="en-US" dirty="0"/>
              <a:t>	</a:t>
            </a:r>
            <a:r>
              <a:rPr lang="en-US" dirty="0" smtClean="0"/>
              <a:t>2.Using the U.S. census data 1970s and 1980s  </a:t>
            </a:r>
          </a:p>
          <a:p>
            <a:endParaRPr lang="en-US" dirty="0"/>
          </a:p>
          <a:p>
            <a:r>
              <a:rPr lang="en-US" dirty="0" smtClean="0"/>
              <a:t>	3.</a:t>
            </a:r>
            <a:r>
              <a:rPr lang="en-US" dirty="0"/>
              <a:t> </a:t>
            </a:r>
            <a:r>
              <a:rPr lang="en-US" dirty="0" smtClean="0"/>
              <a:t>To </a:t>
            </a:r>
            <a:r>
              <a:rPr lang="en-US" dirty="0"/>
              <a:t>prove that net gains to marriage function of young adults fell after the legalized of abortion.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59555" y="1540401"/>
            <a:ext cx="4255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Focusing in Becker’s paper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67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Without this paper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59235" y="3517651"/>
            <a:ext cx="73407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Still, as people get old everyday, implies that people have their own depreciation cost. Moreover, young people could substitute to old people.</a:t>
            </a:r>
          </a:p>
          <a:p>
            <a:r>
              <a:rPr lang="en-US" dirty="0"/>
              <a:t>Regard to </a:t>
            </a:r>
            <a:r>
              <a:rPr lang="en-US" dirty="0">
                <a:solidFill>
                  <a:srgbClr val="FF0000"/>
                </a:solidFill>
              </a:rPr>
              <a:t>substitution effect</a:t>
            </a:r>
            <a:r>
              <a:rPr lang="en-US" dirty="0"/>
              <a:t>, it plays an important role in </a:t>
            </a:r>
            <a:r>
              <a:rPr lang="en-US" dirty="0" smtClean="0"/>
              <a:t>the </a:t>
            </a:r>
            <a:r>
              <a:rPr lang="en-US" dirty="0"/>
              <a:t>fall in gains to marriage </a:t>
            </a:r>
            <a:r>
              <a:rPr lang="en-US" dirty="0" smtClean="0"/>
              <a:t>people over </a:t>
            </a:r>
            <a:r>
              <a:rPr lang="en-US" dirty="0"/>
              <a:t>time. 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2167942"/>
            <a:ext cx="7430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This paper ran the regression function and found the characteristic of the function that net gains</a:t>
            </a:r>
            <a:r>
              <a:rPr lang="en-US" dirty="0"/>
              <a:t> </a:t>
            </a:r>
            <a:r>
              <a:rPr lang="en-US" dirty="0" smtClean="0"/>
              <a:t>to marriage in young adults falls over time.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034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1598" y="2399250"/>
            <a:ext cx="3107463" cy="2074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75" y="1962107"/>
            <a:ext cx="2275283" cy="2699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Left-Right Arrow 3"/>
          <p:cNvSpPr/>
          <p:nvPr/>
        </p:nvSpPr>
        <p:spPr>
          <a:xfrm>
            <a:off x="3204673" y="3051338"/>
            <a:ext cx="1931349" cy="521294"/>
          </a:xfrm>
          <a:prstGeom prst="left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TextBox 5"/>
          <p:cNvSpPr txBox="1"/>
          <p:nvPr/>
        </p:nvSpPr>
        <p:spPr>
          <a:xfrm>
            <a:off x="1427147" y="4800873"/>
            <a:ext cx="1324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92D050"/>
                </a:solidFill>
              </a:rPr>
              <a:t>Yes</a:t>
            </a:r>
            <a:endParaRPr lang="th-TH" sz="3600" dirty="0">
              <a:solidFill>
                <a:srgbClr val="92D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61397" y="4667122"/>
            <a:ext cx="13245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chemeClr val="accent5"/>
                </a:solidFill>
              </a:rPr>
              <a:t>No</a:t>
            </a:r>
            <a:endParaRPr lang="th-TH" sz="4000" dirty="0">
              <a:solidFill>
                <a:schemeClr val="accent5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32104" y="880216"/>
            <a:ext cx="40934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Choose Wisely</a:t>
            </a:r>
            <a:endParaRPr lang="th-TH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250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38143" y="983717"/>
            <a:ext cx="2561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0000"/>
                </a:solidFill>
              </a:rPr>
              <a:t>Wrong finding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6890" y="2627492"/>
            <a:ext cx="75779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dirty="0" smtClean="0"/>
              <a:t>Data is suitable for one census area which cannot explain in others </a:t>
            </a:r>
          </a:p>
          <a:p>
            <a:r>
              <a:rPr lang="en-US" dirty="0" smtClean="0"/>
              <a:t>part of the world.</a:t>
            </a:r>
          </a:p>
          <a:p>
            <a:endParaRPr lang="en-US" dirty="0" smtClean="0"/>
          </a:p>
          <a:p>
            <a:pPr marL="342900" indent="-342900">
              <a:buAutoNum type="arabicPeriod" startAt="2"/>
            </a:pPr>
            <a:r>
              <a:rPr lang="en-US" dirty="0" smtClean="0"/>
              <a:t>Do not take other government regulation as the external variable into account, at the moment they develop the marriage gains function for example the birth rate tax.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358781" y="4811282"/>
            <a:ext cx="2595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Cost of living as a couple</a:t>
            </a:r>
            <a:endParaRPr lang="th-TH" dirty="0"/>
          </a:p>
        </p:txBody>
      </p:sp>
      <p:sp>
        <p:nvSpPr>
          <p:cNvPr id="6" name="TextBox 5"/>
          <p:cNvSpPr txBox="1"/>
          <p:nvPr/>
        </p:nvSpPr>
        <p:spPr>
          <a:xfrm>
            <a:off x="3954363" y="4703560"/>
            <a:ext cx="4251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&gt;</a:t>
            </a:r>
            <a:endParaRPr lang="th-TH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79479" y="4811281"/>
            <a:ext cx="257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Cost of living as a single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518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140" y="2744207"/>
            <a:ext cx="74705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	Therefore, wrong finding in methodology part make the reader to </a:t>
            </a:r>
          </a:p>
          <a:p>
            <a:r>
              <a:rPr lang="en-US" dirty="0" smtClean="0"/>
              <a:t>disagree with his work. </a:t>
            </a:r>
          </a:p>
          <a:p>
            <a:r>
              <a:rPr lang="en-US" dirty="0"/>
              <a:t>	</a:t>
            </a:r>
            <a:r>
              <a:rPr lang="en-US" dirty="0" smtClean="0"/>
              <a:t>These data and means are insufficient to prove that legalized of abortion have substantially effect on net gains to marriage in </a:t>
            </a:r>
          </a:p>
          <a:p>
            <a:r>
              <a:rPr lang="en-US" dirty="0"/>
              <a:t>y</a:t>
            </a:r>
            <a:r>
              <a:rPr lang="en-US" dirty="0" smtClean="0"/>
              <a:t>oung adults to fall.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3042304" y="1016950"/>
            <a:ext cx="3290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Conclusion</a:t>
            </a:r>
            <a:endParaRPr lang="th-TH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1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195</TotalTime>
  <Words>126</Words>
  <Application>Microsoft Office PowerPoint</Application>
  <PresentationFormat>On-screen Show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Pushpin</vt:lpstr>
      <vt:lpstr>PowerPoint Presentation</vt:lpstr>
      <vt:lpstr>PowerPoint Presentation</vt:lpstr>
      <vt:lpstr>Without this paper 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phonlaphat porncharoon</dc:creator>
  <cp:lastModifiedBy>Ohmmie</cp:lastModifiedBy>
  <cp:revision>27</cp:revision>
  <dcterms:created xsi:type="dcterms:W3CDTF">2013-11-15T11:42:39Z</dcterms:created>
  <dcterms:modified xsi:type="dcterms:W3CDTF">2013-12-01T17:14:12Z</dcterms:modified>
</cp:coreProperties>
</file>